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6" r:id="rId12"/>
    <p:sldId id="263" r:id="rId13"/>
    <p:sldId id="269" r:id="rId14"/>
    <p:sldId id="270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  <p:cxnSp>
        <p:nvCxnSpPr>
          <p:cNvPr id="11" name="Přímá spojnice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římá spojnice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8743FC8-EC03-4432-A4A3-D246747BC1F9}" type="datetimeFigureOut">
              <a:rPr lang="cs-CZ" smtClean="0"/>
              <a:t>25.7.2011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765EE8C-CFF8-4CE3-A224-FB695E56B8CC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vneprilezitosti.cz/" TargetMode="External"/><Relationship Id="rId2" Type="http://schemas.openxmlformats.org/officeDocument/2006/relationships/hyperlink" Target="http://www.esfcr.cz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verzitaproozp.cz/" TargetMode="External"/><Relationship Id="rId5" Type="http://schemas.openxmlformats.org/officeDocument/2006/relationships/hyperlink" Target="http://www.genderstudies.cz/" TargetMode="External"/><Relationship Id="rId4" Type="http://schemas.openxmlformats.org/officeDocument/2006/relationships/hyperlink" Target="http://www.feminismus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 smtClean="0"/>
              <a:t>Závěry hodnocení </a:t>
            </a:r>
            <a:r>
              <a:rPr lang="cs-CZ" sz="4000" b="1" dirty="0" smtClean="0"/>
              <a:t>oblasti 3.4</a:t>
            </a:r>
            <a:endParaRPr lang="cs-CZ" sz="4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3699000"/>
          </a:xfrm>
        </p:spPr>
        <p:txBody>
          <a:bodyPr>
            <a:normAutofit lnSpcReduction="10000"/>
          </a:bodyPr>
          <a:lstStyle/>
          <a:p>
            <a:pPr algn="ctr"/>
            <a:r>
              <a:rPr lang="cs-CZ" b="1" dirty="0" smtClean="0">
                <a:solidFill>
                  <a:srgbClr val="FF0000"/>
                </a:solidFill>
              </a:rPr>
              <a:t>Workshop pro </a:t>
            </a:r>
            <a:r>
              <a:rPr lang="cs-CZ" b="1" dirty="0" smtClean="0">
                <a:solidFill>
                  <a:srgbClr val="FF0000"/>
                </a:solidFill>
              </a:rPr>
              <a:t>žadatele ve výzvě č. 76 – </a:t>
            </a:r>
          </a:p>
          <a:p>
            <a:pPr algn="ctr"/>
            <a:r>
              <a:rPr lang="cs-CZ" b="1" dirty="0" smtClean="0">
                <a:solidFill>
                  <a:srgbClr val="FF0000"/>
                </a:solidFill>
              </a:rPr>
              <a:t>MPSV, Praha  27. 7. 2011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r>
              <a:rPr lang="cs-CZ" b="1" dirty="0" smtClean="0">
                <a:solidFill>
                  <a:srgbClr val="FFFF00"/>
                </a:solidFill>
              </a:rPr>
              <a:t>PhDr. Oldřich Čepelka , Tima Liberec</a:t>
            </a:r>
          </a:p>
          <a:p>
            <a:r>
              <a:rPr lang="cs-CZ" dirty="0" smtClean="0"/>
              <a:t> </a:t>
            </a:r>
          </a:p>
          <a:p>
            <a:r>
              <a:rPr lang="cs-CZ" dirty="0" smtClean="0"/>
              <a:t>oldrich.cepelka@tima-liberec.cz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973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Obrázek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01" y="764704"/>
            <a:ext cx="871113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40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partnerství v 3.4: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Je třeba sdružování </a:t>
            </a:r>
            <a:r>
              <a:rPr lang="cs-CZ" b="1" dirty="0">
                <a:solidFill>
                  <a:srgbClr val="FFFF00"/>
                </a:solidFill>
              </a:rPr>
              <a:t>organizací za účelem řešení konkrétních problémů v lokalitách a regionech</a:t>
            </a:r>
            <a:r>
              <a:rPr lang="cs-CZ" dirty="0">
                <a:solidFill>
                  <a:srgbClr val="FFFF00"/>
                </a:solidFill>
              </a:rPr>
              <a:t> </a:t>
            </a:r>
            <a:r>
              <a:rPr lang="cs-CZ" dirty="0"/>
              <a:t>(zlepšování kvality života v konkrétní lokalitě řešením určitého problému v RP vč. zřízení mateřské školy za pomoci místních firem a organizací, nebo dosud nepoužívaný </a:t>
            </a:r>
            <a:r>
              <a:rPr lang="cs-CZ" b="1" dirty="0"/>
              <a:t>způsob propojení organizací, které se RP zabývají</a:t>
            </a:r>
            <a:r>
              <a:rPr lang="cs-CZ" dirty="0"/>
              <a:t>, např. neziskové organizace s úřadem práce nebo městem a se zaměstnavateli). </a:t>
            </a:r>
          </a:p>
          <a:p>
            <a:pPr marL="64008" indent="0">
              <a:buNone/>
            </a:pPr>
            <a:r>
              <a:rPr lang="cs-CZ" dirty="0"/>
              <a:t> </a:t>
            </a:r>
          </a:p>
          <a:p>
            <a:r>
              <a:rPr lang="cs-CZ" b="1" dirty="0"/>
              <a:t>V rámci oblasti podpory 3.4 se</a:t>
            </a:r>
            <a:r>
              <a:rPr lang="cs-CZ" b="1" dirty="0">
                <a:solidFill>
                  <a:srgbClr val="FFFF00"/>
                </a:solidFill>
              </a:rPr>
              <a:t> zaměřovat zejména na zástupce obcí a zaměstnavatelů </a:t>
            </a:r>
            <a:r>
              <a:rPr lang="cs-CZ" b="1" dirty="0"/>
              <a:t>a posílit princip partnerství v projektech prosazujících rovné příležitosti.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07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Zvýhodnění partnerství: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cs-CZ" b="1" u="sng" dirty="0">
                <a:solidFill>
                  <a:srgbClr val="FF0000"/>
                </a:solidFill>
              </a:rPr>
              <a:t>Výzva: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/>
              <a:t>Cílem místního partnerství</a:t>
            </a:r>
            <a:r>
              <a:rPr lang="cs-CZ" dirty="0"/>
              <a:t> musí být zlepšování kvality života v rámci konkrétní lokality prostřednictvím řešení specifických problémů tohoto území, zlepšení koordinace politik a jejich přizpůsobení místním podmínkám, příp. větší zapojení občanů a firem do plánování a realizace lokálních projektů. </a:t>
            </a:r>
          </a:p>
          <a:p>
            <a:pPr marL="64008" indent="0">
              <a:buNone/>
            </a:pPr>
            <a:r>
              <a:rPr lang="cs-CZ" dirty="0"/>
              <a:t> </a:t>
            </a:r>
          </a:p>
          <a:p>
            <a:pPr marL="64008" indent="0">
              <a:buNone/>
            </a:pPr>
            <a:r>
              <a:rPr lang="cs-CZ" dirty="0"/>
              <a:t>V rámci kritéria se žadatel, který využije partnerství, zvýhodňuje takto: </a:t>
            </a:r>
          </a:p>
          <a:p>
            <a:pPr marL="64008" indent="0">
              <a:buNone/>
            </a:pPr>
            <a:r>
              <a:rPr lang="cs-CZ" dirty="0"/>
              <a:t>a) partnerství stejného typu subjektů – </a:t>
            </a:r>
            <a:r>
              <a:rPr lang="cs-CZ" b="1" dirty="0"/>
              <a:t>0 bodů</a:t>
            </a:r>
            <a:endParaRPr lang="cs-CZ" dirty="0"/>
          </a:p>
          <a:p>
            <a:pPr marL="64008" indent="0">
              <a:buNone/>
            </a:pPr>
            <a:r>
              <a:rPr lang="cs-CZ" dirty="0"/>
              <a:t>b) partnerství dvou typů subjektů – </a:t>
            </a:r>
            <a:r>
              <a:rPr lang="cs-CZ" b="1" dirty="0"/>
              <a:t>6 bodů</a:t>
            </a:r>
            <a:endParaRPr lang="cs-CZ" dirty="0"/>
          </a:p>
          <a:p>
            <a:pPr marL="64008" indent="0">
              <a:buNone/>
            </a:pPr>
            <a:r>
              <a:rPr lang="cs-CZ" dirty="0"/>
              <a:t>c) partnerství tří a více typů subjektů – </a:t>
            </a:r>
            <a:r>
              <a:rPr lang="cs-CZ" b="1" dirty="0"/>
              <a:t>12 bodů </a:t>
            </a:r>
            <a:endParaRPr lang="cs-CZ" dirty="0"/>
          </a:p>
          <a:p>
            <a:pPr marL="64008" indent="0">
              <a:buNone/>
            </a:pPr>
            <a:r>
              <a:rPr lang="cs-CZ" b="1" dirty="0">
                <a:solidFill>
                  <a:srgbClr val="FF0000"/>
                </a:solidFill>
              </a:rPr>
              <a:t>Počet partnerů není rozhodující, body jsou přiděleny na základě propojení různých typů organizací.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2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Financování (mini)školek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u="sng" dirty="0">
                <a:solidFill>
                  <a:srgbClr val="FF0000"/>
                </a:solidFill>
              </a:rPr>
              <a:t>Výzva:</a:t>
            </a:r>
            <a:r>
              <a:rPr lang="cs-CZ" b="1" dirty="0">
                <a:solidFill>
                  <a:srgbClr val="FF0000"/>
                </a:solidFill>
              </a:rPr>
              <a:t> </a:t>
            </a:r>
            <a:r>
              <a:rPr lang="cs-CZ" b="1" dirty="0"/>
              <a:t>V rámci místního partnerství lze podpořit vznik a provoz služeb péče o děti jako součást komplexního řešení zaměstnanosti žen v dotčených regionech, nikoli jako samostatný projekt.</a:t>
            </a:r>
            <a:r>
              <a:rPr lang="cs-CZ" dirty="0"/>
              <a:t>   </a:t>
            </a:r>
          </a:p>
          <a:p>
            <a:r>
              <a:rPr lang="cs-C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Jsme pro změnu </a:t>
            </a:r>
            <a:r>
              <a:rPr lang="cs-CZ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v pojetí daňově uznatelných nákladů pro výpočet daně z příjmu </a:t>
            </a:r>
            <a:r>
              <a:rPr lang="cs-C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tak</a:t>
            </a:r>
            <a:r>
              <a:rPr lang="cs-CZ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, </a:t>
            </a:r>
            <a:r>
              <a:rPr lang="cs-CZ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Georgia" pitchFamily="18" charset="0"/>
              </a:rPr>
              <a:t>aby se náklady spojené se zřízením a provozem firemních zařízení péče o děti staly daňově účinnými.</a:t>
            </a:r>
            <a:endParaRPr lang="cs-CZ" dirty="0">
              <a:solidFill>
                <a:schemeClr val="accent2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861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Ď za P 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2664296"/>
          </a:xfrm>
        </p:spPr>
        <p:txBody>
          <a:bodyPr/>
          <a:lstStyle/>
          <a:p>
            <a:pPr marL="64008" indent="0" algn="ctr">
              <a:buNone/>
            </a:pPr>
            <a:r>
              <a:rPr lang="cs-CZ" dirty="0" smtClean="0"/>
              <a:t>oldrich.cepelka</a:t>
            </a:r>
            <a:r>
              <a:rPr lang="cs-CZ" sz="3200" b="1" dirty="0" smtClean="0">
                <a:solidFill>
                  <a:srgbClr val="C00000"/>
                </a:solidFill>
              </a:rPr>
              <a:t>@</a:t>
            </a:r>
            <a:r>
              <a:rPr lang="cs-CZ" dirty="0" smtClean="0"/>
              <a:t>tima-liberec.cz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2305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Global Gender Gap 2010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The </a:t>
            </a:r>
            <a:r>
              <a:rPr lang="cs-CZ" dirty="0"/>
              <a:t>Global Gender Gap Report Světového ekonomického fóra </a:t>
            </a:r>
            <a:r>
              <a:rPr lang="cs-CZ" dirty="0" smtClean="0"/>
              <a:t>za </a:t>
            </a:r>
            <a:r>
              <a:rPr lang="cs-CZ" dirty="0"/>
              <a:t>r. 2010, </a:t>
            </a:r>
            <a:endParaRPr lang="cs-CZ" dirty="0" smtClean="0"/>
          </a:p>
          <a:p>
            <a:r>
              <a:rPr lang="cs-CZ" dirty="0" smtClean="0"/>
              <a:t>byly </a:t>
            </a:r>
            <a:r>
              <a:rPr lang="cs-CZ" dirty="0"/>
              <a:t>zpracovány indexy rozdílů v uplatnění žen a mužů, </a:t>
            </a:r>
            <a:endParaRPr lang="cs-CZ" dirty="0" smtClean="0"/>
          </a:p>
          <a:p>
            <a:r>
              <a:rPr lang="cs-CZ" dirty="0"/>
              <a:t>ČR </a:t>
            </a:r>
            <a:r>
              <a:rPr lang="cs-CZ" dirty="0" smtClean="0"/>
              <a:t>se celkově </a:t>
            </a:r>
            <a:r>
              <a:rPr lang="cs-CZ" dirty="0"/>
              <a:t>nalézá uprostřed zkoumaných zemí (67. ze 134), </a:t>
            </a:r>
            <a:endParaRPr lang="cs-CZ" dirty="0" smtClean="0"/>
          </a:p>
          <a:p>
            <a:r>
              <a:rPr lang="cs-CZ" dirty="0" smtClean="0"/>
              <a:t>nejhorší </a:t>
            </a:r>
            <a:r>
              <a:rPr lang="cs-CZ" dirty="0"/>
              <a:t>umístění (80.) dosahuje </a:t>
            </a:r>
            <a:r>
              <a:rPr lang="cs-CZ" dirty="0" smtClean="0"/>
              <a:t>z </a:t>
            </a:r>
            <a:r>
              <a:rPr lang="cs-CZ" dirty="0"/>
              <a:t>hlediska uplatnění žen a mužů na trhu práce. </a:t>
            </a:r>
          </a:p>
        </p:txBody>
      </p:sp>
    </p:spTree>
    <p:extLst>
      <p:ext uri="{BB962C8B-B14F-4D97-AF65-F5344CB8AC3E}">
        <p14:creationId xmlns:p14="http://schemas.microsoft.com/office/powerpoint/2010/main" val="3901284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GGI</a:t>
            </a:r>
            <a:r>
              <a:rPr lang="cs-CZ" dirty="0" smtClean="0"/>
              <a:t> (</a:t>
            </a:r>
            <a:r>
              <a:rPr lang="cs-CZ" dirty="0" err="1" smtClean="0"/>
              <a:t>pokrač</a:t>
            </a:r>
            <a:r>
              <a:rPr lang="cs-CZ" dirty="0" smtClean="0"/>
              <a:t>.)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72000"/>
          </a:xfrm>
        </p:spPr>
        <p:txBody>
          <a:bodyPr/>
          <a:lstStyle/>
          <a:p>
            <a:r>
              <a:rPr lang="cs-CZ" dirty="0"/>
              <a:t>Samotná kategorie „Účast a příležitosti na trhu práce</a:t>
            </a:r>
            <a:r>
              <a:rPr lang="cs-CZ" dirty="0" smtClean="0"/>
              <a:t>“ vyhodnocuje početní poměry mužů a žen a je </a:t>
            </a:r>
            <a:r>
              <a:rPr lang="cs-CZ" dirty="0"/>
              <a:t>tvořena pěti dílčími </a:t>
            </a:r>
            <a:r>
              <a:rPr lang="cs-CZ" dirty="0" smtClean="0"/>
              <a:t>ukazateli:</a:t>
            </a:r>
          </a:p>
          <a:p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814408"/>
              </p:ext>
            </p:extLst>
          </p:nvPr>
        </p:nvGraphicFramePr>
        <p:xfrm>
          <a:off x="1781492" y="3665855"/>
          <a:ext cx="5581015" cy="281158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721114"/>
                <a:gridCol w="1859901"/>
              </a:tblGrid>
              <a:tr h="4285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</a:rPr>
                        <a:t>ukazatel</a:t>
                      </a:r>
                      <a:endParaRPr lang="cs-C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pořadí ČR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zaměstnanost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  66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rovnost mezd za podobnou práci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120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odhadovaný příjem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74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</a:rPr>
                        <a:t>zákonodárci, vyšší úředníci a manažeři</a:t>
                      </a:r>
                      <a:endParaRPr lang="cs-C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67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8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bg1"/>
                          </a:solidFill>
                          <a:effectLst/>
                        </a:rPr>
                        <a:t>odborní a techničtí pracovníci</a:t>
                      </a:r>
                      <a:endParaRPr lang="cs-CZ" sz="18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bg1"/>
                          </a:solidFill>
                          <a:effectLst/>
                        </a:rPr>
                        <a:t>  1</a:t>
                      </a:r>
                      <a:endParaRPr lang="cs-CZ" sz="18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762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 ESF = účinnost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642536"/>
          </a:xfrm>
        </p:spPr>
        <p:txBody>
          <a:bodyPr>
            <a:normAutofit fontScale="70000" lnSpcReduction="20000"/>
          </a:bodyPr>
          <a:lstStyle/>
          <a:p>
            <a:pPr marL="64008" indent="0">
              <a:buNone/>
            </a:pPr>
            <a:r>
              <a:rPr lang="cs-CZ" b="1" dirty="0">
                <a:solidFill>
                  <a:srgbClr val="FF0000"/>
                </a:solidFill>
              </a:rPr>
              <a:t>Co je nejvíc zapotřebí? </a:t>
            </a:r>
            <a:r>
              <a:rPr lang="cs-CZ" dirty="0">
                <a:solidFill>
                  <a:srgbClr val="FF0000"/>
                </a:solidFill>
              </a:rPr>
              <a:t>Projekty s tímto zaměřením:</a:t>
            </a:r>
            <a:r>
              <a:rPr lang="cs-CZ" b="1" dirty="0">
                <a:solidFill>
                  <a:srgbClr val="FF0000"/>
                </a:solidFill>
              </a:rPr>
              <a:t>  </a:t>
            </a:r>
            <a:endParaRPr lang="cs-CZ" dirty="0">
              <a:solidFill>
                <a:srgbClr val="FF0000"/>
              </a:solidFill>
            </a:endParaRPr>
          </a:p>
          <a:p>
            <a:pPr lvl="0"/>
            <a:r>
              <a:rPr lang="cs-CZ" b="1" dirty="0">
                <a:solidFill>
                  <a:srgbClr val="FFFF00"/>
                </a:solidFill>
              </a:rPr>
              <a:t>zřizování a provoz školek, miniškolek a jiných forem péče o děti </a:t>
            </a:r>
            <a:r>
              <a:rPr lang="cs-CZ" dirty="0"/>
              <a:t>pro zaměstnané rodiče, </a:t>
            </a:r>
          </a:p>
          <a:p>
            <a:pPr lvl="0"/>
            <a:r>
              <a:rPr lang="cs-CZ" b="1" dirty="0">
                <a:solidFill>
                  <a:srgbClr val="FFFF00"/>
                </a:solidFill>
              </a:rPr>
              <a:t>ženy v předdůchodovém věku</a:t>
            </a:r>
            <a:endParaRPr lang="cs-CZ" dirty="0">
              <a:solidFill>
                <a:srgbClr val="FFFF00"/>
              </a:solidFill>
            </a:endParaRPr>
          </a:p>
          <a:p>
            <a:pPr lvl="0"/>
            <a:r>
              <a:rPr lang="cs-CZ" b="1" dirty="0">
                <a:solidFill>
                  <a:srgbClr val="FFFF00"/>
                </a:solidFill>
              </a:rPr>
              <a:t>podpora vlastní podnikatelské činnosti </a:t>
            </a:r>
            <a:r>
              <a:rPr lang="cs-CZ" dirty="0"/>
              <a:t>(především žen po skončení rodičovské dovolené a žen </a:t>
            </a:r>
            <a:r>
              <a:rPr lang="cs-CZ" dirty="0" smtClean="0"/>
              <a:t>po </a:t>
            </a:r>
            <a:r>
              <a:rPr lang="cs-CZ" dirty="0"/>
              <a:t>50)</a:t>
            </a:r>
          </a:p>
          <a:p>
            <a:pPr lvl="0"/>
            <a:r>
              <a:rPr lang="cs-CZ" b="1" dirty="0" smtClean="0">
                <a:solidFill>
                  <a:srgbClr val="FFFF00"/>
                </a:solidFill>
              </a:rPr>
              <a:t>uplatnění flexibilních </a:t>
            </a:r>
            <a:r>
              <a:rPr lang="cs-CZ" b="1" dirty="0">
                <a:solidFill>
                  <a:srgbClr val="FFFF00"/>
                </a:solidFill>
              </a:rPr>
              <a:t>pracovních </a:t>
            </a:r>
            <a:r>
              <a:rPr lang="cs-CZ" b="1" dirty="0" smtClean="0">
                <a:solidFill>
                  <a:srgbClr val="FFFF00"/>
                </a:solidFill>
              </a:rPr>
              <a:t>režimů, </a:t>
            </a:r>
            <a:r>
              <a:rPr lang="cs-CZ" b="1" dirty="0">
                <a:solidFill>
                  <a:srgbClr val="FFFF00"/>
                </a:solidFill>
              </a:rPr>
              <a:t>zřizování </a:t>
            </a:r>
            <a:r>
              <a:rPr lang="cs-CZ" b="1" dirty="0" smtClean="0">
                <a:solidFill>
                  <a:srgbClr val="FFFF00"/>
                </a:solidFill>
              </a:rPr>
              <a:t>míst</a:t>
            </a:r>
            <a:endParaRPr lang="cs-CZ" dirty="0">
              <a:solidFill>
                <a:srgbClr val="FFFF00"/>
              </a:solidFill>
            </a:endParaRPr>
          </a:p>
          <a:p>
            <a:pPr lvl="0"/>
            <a:r>
              <a:rPr lang="cs-CZ" b="1" dirty="0">
                <a:solidFill>
                  <a:srgbClr val="FFFF00"/>
                </a:solidFill>
              </a:rPr>
              <a:t>zlepšování kvality života</a:t>
            </a:r>
            <a:r>
              <a:rPr lang="cs-CZ" dirty="0">
                <a:solidFill>
                  <a:srgbClr val="FFFF00"/>
                </a:solidFill>
              </a:rPr>
              <a:t> v konkrétní lokalitě </a:t>
            </a:r>
            <a:r>
              <a:rPr lang="cs-CZ" dirty="0"/>
              <a:t>řešením určitého problému v RP (např. zřízení mateřské školy za pomoci místních firem a organizací) </a:t>
            </a:r>
          </a:p>
          <a:p>
            <a:pPr lvl="0"/>
            <a:r>
              <a:rPr lang="cs-CZ" dirty="0">
                <a:solidFill>
                  <a:srgbClr val="FFFF00"/>
                </a:solidFill>
              </a:rPr>
              <a:t>nové </a:t>
            </a:r>
            <a:r>
              <a:rPr lang="cs-CZ" b="1" dirty="0">
                <a:solidFill>
                  <a:srgbClr val="FFFF00"/>
                </a:solidFill>
              </a:rPr>
              <a:t>způsoby propojení organizací, které se RP zabývají</a:t>
            </a:r>
            <a:r>
              <a:rPr lang="cs-CZ" dirty="0">
                <a:solidFill>
                  <a:srgbClr val="FFFF00"/>
                </a:solidFill>
              </a:rPr>
              <a:t> </a:t>
            </a:r>
            <a:r>
              <a:rPr lang="cs-CZ" dirty="0"/>
              <a:t>(např. neziskové organizace s úřadem práce nebo městem a se zaměstnavateli) – tvorba partnerství a </a:t>
            </a:r>
            <a:r>
              <a:rPr lang="cs-CZ" dirty="0" smtClean="0"/>
              <a:t>sítí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869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Proto doporučení k celému OP LZZ: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solidFill>
                  <a:srgbClr val="FFFF00"/>
                </a:solidFill>
              </a:rPr>
              <a:t>Zavést ve všech oblastech podpory prioritních os 1, 3, 5 a v oblasti 2.1 preferenci konkrétních aktivit a akcí, které podporují obecně RP.</a:t>
            </a:r>
            <a:endParaRPr lang="cs-CZ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81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… ale současně v 3.4: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400" dirty="0" smtClean="0">
                <a:solidFill>
                  <a:srgbClr val="FFFF00"/>
                </a:solidFill>
              </a:rPr>
              <a:t>…</a:t>
            </a:r>
            <a:r>
              <a:rPr lang="cs-CZ" sz="3400" b="1" dirty="0" smtClean="0">
                <a:solidFill>
                  <a:srgbClr val="FFFF00"/>
                </a:solidFill>
              </a:rPr>
              <a:t>utlumit </a:t>
            </a:r>
            <a:r>
              <a:rPr lang="cs-CZ" sz="3400" b="1" dirty="0">
                <a:solidFill>
                  <a:srgbClr val="FFFF00"/>
                </a:solidFill>
              </a:rPr>
              <a:t>příjem projektů zaměřených pouze na osvětu a propagaci a na základní informovanost o problematice rovných </a:t>
            </a:r>
            <a:r>
              <a:rPr lang="cs-CZ" sz="3400" b="1" dirty="0" smtClean="0">
                <a:solidFill>
                  <a:srgbClr val="FFFF00"/>
                </a:solidFill>
              </a:rPr>
              <a:t>příležitostí, </a:t>
            </a:r>
            <a:r>
              <a:rPr lang="cs-CZ" sz="3400" dirty="0" smtClean="0">
                <a:solidFill>
                  <a:srgbClr val="FFFF00"/>
                </a:solidFill>
              </a:rPr>
              <a:t>raději posílit šíření konkrétních výsledků, metodik apod. </a:t>
            </a:r>
          </a:p>
          <a:p>
            <a:pPr marL="64008" indent="0">
              <a:buNone/>
            </a:pP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b="1" u="sng" dirty="0" smtClean="0">
                <a:solidFill>
                  <a:srgbClr val="FF0000"/>
                </a:solidFill>
              </a:rPr>
              <a:t>Výzva 76 říká:</a:t>
            </a:r>
            <a:r>
              <a:rPr lang="cs-CZ" b="1" dirty="0" smtClean="0">
                <a:solidFill>
                  <a:srgbClr val="FF0000"/>
                </a:solidFill>
              </a:rPr>
              <a:t> </a:t>
            </a:r>
            <a:endParaRPr lang="cs-CZ" dirty="0">
              <a:solidFill>
                <a:srgbClr val="FF0000"/>
              </a:solidFill>
            </a:endParaRPr>
          </a:p>
          <a:p>
            <a:r>
              <a:rPr lang="cs-CZ" dirty="0"/>
              <a:t>První podmínkou </a:t>
            </a:r>
            <a:r>
              <a:rPr lang="cs-CZ" dirty="0" smtClean="0"/>
              <a:t>…je </a:t>
            </a:r>
            <a:r>
              <a:rPr lang="cs-CZ" b="1" dirty="0"/>
              <a:t>zařazení samostatné klíčové aktivity, prostřednictvím které žadatel zajistí informování širší veřejnosti a dotčených subjektů </a:t>
            </a:r>
            <a:r>
              <a:rPr lang="cs-CZ" b="1" u="sng" dirty="0"/>
              <a:t>(zejména zaměstnavatelů, profesních sdružení a institucí služeb zaměstnanosti</a:t>
            </a:r>
            <a:r>
              <a:rPr lang="cs-CZ" b="1" dirty="0"/>
              <a:t>) </a:t>
            </a:r>
            <a:r>
              <a:rPr lang="cs-CZ" dirty="0"/>
              <a:t>o výstupech projektu a problematice rovných příležitostí pro ženy a muže vůbec.</a:t>
            </a:r>
          </a:p>
          <a:p>
            <a:r>
              <a:rPr lang="cs-CZ" dirty="0" smtClean="0"/>
              <a:t>Třetí </a:t>
            </a:r>
            <a:r>
              <a:rPr lang="cs-CZ" dirty="0"/>
              <a:t>podmínkou je, že </a:t>
            </a:r>
            <a:r>
              <a:rPr lang="cs-CZ" b="1" dirty="0"/>
              <a:t>projekty předložené v této výzvě nesmí obsahovat pouze školení bez návaznosti na jiné aktivity projektu. </a:t>
            </a:r>
            <a:r>
              <a:rPr lang="cs-CZ" dirty="0"/>
              <a:t>Dále není možné podpořit jakékoliv volnočasové aktivity pro cílové skupiny.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17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Dále doporučeno: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cs-CZ" b="1" dirty="0"/>
              <a:t>V dalších výzvách</a:t>
            </a:r>
            <a:r>
              <a:rPr lang="cs-CZ" b="1" dirty="0">
                <a:solidFill>
                  <a:srgbClr val="FFFF00"/>
                </a:solidFill>
              </a:rPr>
              <a:t> preferovat zejména projekty zaměřené na reálnou změnu v zaměstnávání a podnikání </a:t>
            </a:r>
            <a:r>
              <a:rPr lang="cs-CZ" b="1" dirty="0"/>
              <a:t>mužů a žen, kteří jsou jinak znevýhodněni v dalším pracovním uplatnění z důvodů péče o malé děti, </a:t>
            </a:r>
            <a:r>
              <a:rPr lang="cs-CZ" b="1" dirty="0">
                <a:solidFill>
                  <a:srgbClr val="FFFF00"/>
                </a:solidFill>
              </a:rPr>
              <a:t>a dále se zaměřit na konkrétní nabídku flexibilních režimů práce ze strany zaměstnavatelů.</a:t>
            </a:r>
            <a:endParaRPr lang="cs-CZ" dirty="0">
              <a:solidFill>
                <a:srgbClr val="FFFF00"/>
              </a:solidFill>
            </a:endParaRPr>
          </a:p>
          <a:p>
            <a:pPr marL="64008" indent="0">
              <a:buNone/>
            </a:pPr>
            <a:r>
              <a:rPr lang="cs-CZ" b="1" dirty="0"/>
              <a:t> </a:t>
            </a:r>
            <a:endParaRPr lang="cs-CZ" dirty="0"/>
          </a:p>
          <a:p>
            <a:pPr marL="64008" indent="0">
              <a:buNone/>
            </a:pPr>
            <a:r>
              <a:rPr lang="cs-CZ" b="1" dirty="0" smtClean="0"/>
              <a:t>Projekty by měly </a:t>
            </a:r>
            <a:r>
              <a:rPr lang="cs-CZ" b="1" dirty="0"/>
              <a:t>upřednostnit </a:t>
            </a:r>
          </a:p>
          <a:p>
            <a:pPr marL="64008" indent="0">
              <a:buNone/>
            </a:pPr>
            <a:r>
              <a:rPr lang="cs-CZ" dirty="0"/>
              <a:t>a) přímé řešení pracovního uplatnění žen pomocí flexibilních režimů </a:t>
            </a:r>
            <a:r>
              <a:rPr lang="cs-CZ" dirty="0" smtClean="0"/>
              <a:t>práce </a:t>
            </a:r>
            <a:r>
              <a:rPr lang="cs-CZ" dirty="0" smtClean="0">
                <a:solidFill>
                  <a:srgbClr val="FF0000"/>
                </a:solidFill>
              </a:rPr>
              <a:t>(</a:t>
            </a:r>
            <a:r>
              <a:rPr lang="cs-CZ" b="1" dirty="0" smtClean="0">
                <a:solidFill>
                  <a:srgbClr val="FF0000"/>
                </a:solidFill>
              </a:rPr>
              <a:t>jako novou </a:t>
            </a:r>
            <a:r>
              <a:rPr lang="cs-CZ" b="1" dirty="0">
                <a:solidFill>
                  <a:srgbClr val="FF0000"/>
                </a:solidFill>
              </a:rPr>
              <a:t>možnost zavádí výzva </a:t>
            </a:r>
            <a:r>
              <a:rPr lang="cs-CZ" b="1" dirty="0" smtClean="0">
                <a:solidFill>
                  <a:srgbClr val="FF0000"/>
                </a:solidFill>
              </a:rPr>
              <a:t>možnost </a:t>
            </a:r>
            <a:r>
              <a:rPr lang="cs-CZ" b="1" dirty="0">
                <a:solidFill>
                  <a:srgbClr val="FF0000"/>
                </a:solidFill>
              </a:rPr>
              <a:t>čerpání mzdových </a:t>
            </a:r>
            <a:r>
              <a:rPr lang="cs-CZ" b="1" dirty="0" smtClean="0">
                <a:solidFill>
                  <a:srgbClr val="FF0000"/>
                </a:solidFill>
              </a:rPr>
              <a:t>příspěvků), </a:t>
            </a:r>
            <a:endParaRPr lang="cs-CZ" dirty="0">
              <a:solidFill>
                <a:srgbClr val="FF0000"/>
              </a:solidFill>
            </a:endParaRPr>
          </a:p>
          <a:p>
            <a:pPr marL="64008" indent="0">
              <a:buNone/>
            </a:pPr>
            <a:r>
              <a:rPr lang="cs-CZ" dirty="0"/>
              <a:t>b) zřizování míst v předškolních zařízeních a </a:t>
            </a:r>
          </a:p>
          <a:p>
            <a:pPr marL="64008" indent="0">
              <a:buNone/>
            </a:pPr>
            <a:r>
              <a:rPr lang="cs-CZ" dirty="0"/>
              <a:t>c) konkrétní řešení zaměstnanosti žen v jednotlivých lokalitách.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1858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I nadále </a:t>
            </a:r>
            <a:r>
              <a:rPr lang="cs-CZ" b="1" dirty="0"/>
              <a:t>podporovat oslabování genderových stereotypů</a:t>
            </a:r>
            <a:r>
              <a:rPr lang="cs-CZ" dirty="0"/>
              <a:t>,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cs-CZ" dirty="0" smtClean="0"/>
              <a:t>…avšak nikoliv obecnou </a:t>
            </a:r>
            <a:r>
              <a:rPr lang="cs-CZ" dirty="0"/>
              <a:t>propagací, nýbrž </a:t>
            </a:r>
            <a:r>
              <a:rPr lang="cs-CZ" b="1" dirty="0"/>
              <a:t>cíleně, působením v jednotlivých podnicích a </a:t>
            </a:r>
            <a:r>
              <a:rPr lang="cs-CZ" b="1" dirty="0" smtClean="0"/>
              <a:t>lokalitách</a:t>
            </a:r>
            <a:r>
              <a:rPr lang="cs-CZ" dirty="0"/>
              <a:t>. </a:t>
            </a:r>
            <a:r>
              <a:rPr lang="cs-CZ" dirty="0" smtClean="0"/>
              <a:t>Jak? </a:t>
            </a:r>
          </a:p>
          <a:p>
            <a:pPr marL="64008" indent="0">
              <a:buNone/>
            </a:pPr>
            <a:r>
              <a:rPr lang="cs-CZ" b="1" dirty="0">
                <a:solidFill>
                  <a:srgbClr val="FFFF00"/>
                </a:solidFill>
              </a:rPr>
              <a:t>Získávat </a:t>
            </a:r>
            <a:r>
              <a:rPr lang="cs-CZ" dirty="0">
                <a:solidFill>
                  <a:srgbClr val="FFFF00"/>
                </a:solidFill>
              </a:rPr>
              <a:t>k tomu </a:t>
            </a:r>
            <a:r>
              <a:rPr lang="cs-CZ" b="1" dirty="0">
                <a:solidFill>
                  <a:srgbClr val="FFFF00"/>
                </a:solidFill>
              </a:rPr>
              <a:t>firmy a města jako partnery. </a:t>
            </a:r>
            <a:endParaRPr lang="cs-CZ" b="1" dirty="0" smtClean="0">
              <a:solidFill>
                <a:srgbClr val="FFFF00"/>
              </a:solidFill>
            </a:endParaRPr>
          </a:p>
          <a:p>
            <a:pPr marL="64008" indent="0">
              <a:buNone/>
            </a:pPr>
            <a:r>
              <a:rPr lang="cs-CZ" dirty="0">
                <a:solidFill>
                  <a:srgbClr val="FFFF00"/>
                </a:solidFill>
              </a:rPr>
              <a:t>Nestačí </a:t>
            </a:r>
            <a:r>
              <a:rPr lang="cs-CZ" dirty="0" smtClean="0">
                <a:solidFill>
                  <a:srgbClr val="FFFF00"/>
                </a:solidFill>
              </a:rPr>
              <a:t>pouze vytvořit partnerství nebo síť</a:t>
            </a:r>
            <a:r>
              <a:rPr lang="cs-CZ" dirty="0">
                <a:solidFill>
                  <a:srgbClr val="FFFF00"/>
                </a:solidFill>
              </a:rPr>
              <a:t>; </a:t>
            </a:r>
            <a:r>
              <a:rPr lang="cs-CZ" dirty="0" smtClean="0">
                <a:solidFill>
                  <a:srgbClr val="FFFF00"/>
                </a:solidFill>
              </a:rPr>
              <a:t>musí </a:t>
            </a:r>
            <a:r>
              <a:rPr lang="cs-CZ" dirty="0">
                <a:solidFill>
                  <a:srgbClr val="FFFF00"/>
                </a:solidFill>
              </a:rPr>
              <a:t>během projektu již něco konkrétního vyprodukovat, </a:t>
            </a:r>
            <a:r>
              <a:rPr lang="cs-CZ" dirty="0" smtClean="0"/>
              <a:t>např</a:t>
            </a:r>
            <a:r>
              <a:rPr lang="cs-CZ" dirty="0"/>
              <a:t>. jasně specifikovaný a popsaný produkt, který je předmětem přenosu zkušeností a jeho prokazatelné zavedení do praxe jiného subjektu nebo jiné lokality/regionu.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778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b="1" dirty="0">
                <a:effectLst/>
              </a:rPr>
              <a:t>Jak by mohla taková síť fungovat, co by </a:t>
            </a:r>
            <a:r>
              <a:rPr lang="cs-CZ" sz="3600" b="1" dirty="0" smtClean="0">
                <a:effectLst/>
              </a:rPr>
              <a:t>mělo </a:t>
            </a:r>
            <a:r>
              <a:rPr lang="cs-CZ" sz="3600" b="1" dirty="0">
                <a:effectLst/>
              </a:rPr>
              <a:t>být jejím výsledkem?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cs-CZ" dirty="0"/>
              <a:t>Nezkoušejte všechno vymyslet sami a znovu, pozvěte úspěšné řešitele podobných projektů. Vyhledejte si podobné, již ukončené projekty na </a:t>
            </a:r>
            <a:r>
              <a:rPr lang="cs-CZ" u="sng" dirty="0">
                <a:hlinkClick r:id="rId2"/>
              </a:rPr>
              <a:t>www.esfcr.cz</a:t>
            </a:r>
            <a:r>
              <a:rPr lang="cs-CZ" dirty="0"/>
              <a:t>. </a:t>
            </a:r>
          </a:p>
          <a:p>
            <a:pPr lvl="0"/>
            <a:r>
              <a:rPr lang="cs-CZ" dirty="0"/>
              <a:t>Podívejte se na www a převezměte odzkoušené metodiky. Viz např. </a:t>
            </a:r>
            <a:r>
              <a:rPr lang="cs-CZ" u="sng" dirty="0">
                <a:hlinkClick r:id="rId3"/>
              </a:rPr>
              <a:t>http://www.rovneprilezitosti.cz</a:t>
            </a:r>
            <a:r>
              <a:rPr lang="cs-CZ" dirty="0"/>
              <a:t>, </a:t>
            </a:r>
            <a:r>
              <a:rPr lang="cs-CZ" u="sng" dirty="0">
                <a:hlinkClick r:id="rId4"/>
              </a:rPr>
              <a:t>http://www.feminismus.cz</a:t>
            </a:r>
            <a:r>
              <a:rPr lang="cs-CZ" dirty="0"/>
              <a:t>, </a:t>
            </a:r>
            <a:r>
              <a:rPr lang="cs-CZ" u="sng" dirty="0">
                <a:hlinkClick r:id="rId5"/>
              </a:rPr>
              <a:t>http://www.genderstudies.cz</a:t>
            </a:r>
            <a:r>
              <a:rPr lang="cs-CZ" dirty="0"/>
              <a:t>, </a:t>
            </a:r>
            <a:r>
              <a:rPr lang="cs-CZ" u="sng" dirty="0">
                <a:hlinkClick r:id="rId6"/>
              </a:rPr>
              <a:t>http://www.diverzitaproozp.cz</a:t>
            </a:r>
            <a:r>
              <a:rPr lang="cs-CZ" dirty="0"/>
              <a:t> a další.  </a:t>
            </a:r>
          </a:p>
          <a:p>
            <a:pPr lvl="0"/>
            <a:r>
              <a:rPr lang="cs-CZ" dirty="0"/>
              <a:t>Zorganizujte snídani s personalisty velkých firem nebo s manažery a vlastníky malých a středních firem. </a:t>
            </a:r>
          </a:p>
          <a:p>
            <a:r>
              <a:rPr lang="cs-CZ" dirty="0"/>
              <a:t>Je možné navázat na současné nekomerční aktivity jako Ocenění žen podnikatelek, Život nápadům atd., zajistit si propojení na Radu vlády pro RP a na aktivity NNO jako Gender </a:t>
            </a:r>
            <a:r>
              <a:rPr lang="cs-CZ" dirty="0" err="1"/>
              <a:t>Studies</a:t>
            </a:r>
            <a:r>
              <a:rPr lang="cs-CZ" dirty="0"/>
              <a:t>, Liga mužů, Centrum pro rodinu a soc. péči a další.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518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Špendlík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79</TotalTime>
  <Words>775</Words>
  <Application>Microsoft Office PowerPoint</Application>
  <PresentationFormat>Předvádění na obrazovce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Talent</vt:lpstr>
      <vt:lpstr>Závěry hodnocení oblasti 3.4</vt:lpstr>
      <vt:lpstr>Global Gender Gap 2010</vt:lpstr>
      <vt:lpstr>GGI (pokrač.) </vt:lpstr>
      <vt:lpstr>Problém ESF = účinnost</vt:lpstr>
      <vt:lpstr>Proto doporučení k celému OP LZZ:</vt:lpstr>
      <vt:lpstr>… ale současně v 3.4: </vt:lpstr>
      <vt:lpstr>Dále doporučeno: </vt:lpstr>
      <vt:lpstr>I nadále podporovat oslabování genderových stereotypů,</vt:lpstr>
      <vt:lpstr>Jak by mohla taková síť fungovat, co by mělo být jejím výsledkem?</vt:lpstr>
      <vt:lpstr>Prezentace aplikace PowerPoint</vt:lpstr>
      <vt:lpstr>O partnerství v 3.4:</vt:lpstr>
      <vt:lpstr>Zvýhodnění partnerství: </vt:lpstr>
      <vt:lpstr>Financování (mini)školek</vt:lpstr>
      <vt:lpstr>Ď za P 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závěry hodnocení oblasti 3.4</dc:title>
  <dc:creator>O. Čepelka</dc:creator>
  <cp:lastModifiedBy>O. Čepelka</cp:lastModifiedBy>
  <cp:revision>11</cp:revision>
  <dcterms:created xsi:type="dcterms:W3CDTF">2011-07-25T12:47:37Z</dcterms:created>
  <dcterms:modified xsi:type="dcterms:W3CDTF">2011-07-25T14:36:34Z</dcterms:modified>
</cp:coreProperties>
</file>